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60" r:id="rId6"/>
    <p:sldId id="259" r:id="rId7"/>
    <p:sldId id="262" r:id="rId8"/>
    <p:sldId id="263" r:id="rId9"/>
    <p:sldId id="264" r:id="rId10"/>
    <p:sldId id="267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6740" autoAdjust="0"/>
    <p:restoredTop sz="94660"/>
  </p:normalViewPr>
  <p:slideViewPr>
    <p:cSldViewPr>
      <p:cViewPr>
        <p:scale>
          <a:sx n="40" d="100"/>
          <a:sy n="40" d="100"/>
        </p:scale>
        <p:origin x="-1062" y="-16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67AAF-FDD4-4ABD-BC03-14B2ADEE43D2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AC2CC-52E9-4CE0-A0A2-D7AB0928A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AA635-5C12-4C63-BE22-908F45E179C2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A2C58-8335-465A-895D-0BF9A6268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B2610-7B61-4C75-9081-D653087EB743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E37DB-AFA2-4991-82BE-C8DEBFCF0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61660-554C-4BE8-A923-456F96824C24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E4E26-267D-4362-AFC3-E140A6147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61271-B385-41BD-8E8E-87CB3CA95E7C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F0BDC-896F-4D80-A3C8-671EAA796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A0DE8-8324-4CAC-A54E-5F024D7630FE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AF68-B706-4EE4-B88A-8D211A520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9CC01-B94B-43BC-9DF4-9398C20AF217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1EDBE-B99F-4DFE-A362-61337FAD9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D993A-C777-43F9-AD86-7A0F6C0E20B1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81270-26DE-4E7B-BF12-FFE34B502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1679E-EC65-43F9-9FB9-682956781F83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87EDA-5462-4C1E-947D-F96AE3B0D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A533A-7431-406C-9423-A3158624A969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E6947-3A0F-4FC1-9096-2CB903119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D71F2-B680-4F20-9237-16386C9B706E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FE57C-6EE0-49C3-8D04-63BBA9F79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B9F88D-4C7F-4DA6-AA41-D639E54410F7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B67047-E1B4-4D20-B62F-218E85856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gif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305800" cy="624840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80000"/>
              </a:lnSpc>
            </a:pPr>
            <a:r>
              <a:rPr lang="en-US" smtClean="0">
                <a:solidFill>
                  <a:srgbClr val="898989"/>
                </a:solidFill>
              </a:rPr>
              <a:t>Soft Drinks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mtClean="0">
                <a:solidFill>
                  <a:srgbClr val="898989"/>
                </a:solidFill>
              </a:rPr>
              <a:t>	Coke, Sprite, Fanta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mtClean="0">
                <a:solidFill>
                  <a:srgbClr val="898989"/>
                </a:solidFill>
              </a:rPr>
              <a:t>Water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mtClean="0">
                <a:solidFill>
                  <a:srgbClr val="898989"/>
                </a:solidFill>
              </a:rPr>
              <a:t>	Hot water, ice water, boiled water, 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mtClean="0">
                <a:solidFill>
                  <a:srgbClr val="898989"/>
                </a:solidFill>
              </a:rPr>
              <a:t>Milk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mtClean="0">
                <a:solidFill>
                  <a:srgbClr val="898989"/>
                </a:solidFill>
              </a:rPr>
              <a:t>	Chocolate milk, Hot chocolate, Soy milk, 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mtClean="0">
                <a:solidFill>
                  <a:srgbClr val="898989"/>
                </a:solidFill>
              </a:rPr>
              <a:t>Tea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mtClean="0">
                <a:solidFill>
                  <a:srgbClr val="898989"/>
                </a:solidFill>
              </a:rPr>
              <a:t>	Green tea, Black tea, milk tea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mtClean="0">
                <a:solidFill>
                  <a:srgbClr val="898989"/>
                </a:solidFill>
              </a:rPr>
              <a:t>Coffee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mtClean="0">
                <a:solidFill>
                  <a:srgbClr val="898989"/>
                </a:solidFill>
              </a:rPr>
              <a:t>Juice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mtClean="0">
                <a:solidFill>
                  <a:srgbClr val="898989"/>
                </a:solidFill>
              </a:rPr>
              <a:t>	apple juice, mango juice, lemonade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mtClean="0">
                <a:solidFill>
                  <a:srgbClr val="898989"/>
                </a:solidFill>
              </a:rPr>
              <a:t>Smoothies, Milkshakes</a:t>
            </a:r>
          </a:p>
          <a:p>
            <a:pPr algn="l" eaLnBrk="1" hangingPunct="1">
              <a:lnSpc>
                <a:spcPct val="80000"/>
              </a:lnSpc>
            </a:pPr>
            <a:endParaRPr lang="en-US" smtClean="0">
              <a:solidFill>
                <a:srgbClr val="898989"/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en-US" smtClean="0">
              <a:solidFill>
                <a:srgbClr val="898989"/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en-US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ctrTitle"/>
          </p:nvPr>
        </p:nvSpPr>
        <p:spPr>
          <a:xfrm>
            <a:off x="685800" y="-31750"/>
            <a:ext cx="7772400" cy="869950"/>
          </a:xfrm>
        </p:spPr>
        <p:txBody>
          <a:bodyPr/>
          <a:lstStyle/>
          <a:p>
            <a:pPr eaLnBrk="1" hangingPunct="1"/>
            <a:r>
              <a:rPr lang="zh-CN" altLang="en-US" smtClean="0">
                <a:cs typeface="宋体"/>
              </a:rPr>
              <a:t>水</a:t>
            </a:r>
            <a:r>
              <a:rPr lang="en-US" smtClean="0"/>
              <a:t>(shuǐ)</a:t>
            </a:r>
            <a:r>
              <a:rPr lang="zh-CN" altLang="en-US" smtClean="0">
                <a:cs typeface="宋体"/>
              </a:rPr>
              <a:t>果</a:t>
            </a:r>
            <a:r>
              <a:rPr lang="en-US" smtClean="0"/>
              <a:t>(guǒ)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2250" y="800258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21507" name="Picture 3" descr="http://www.clipartguide.com/_small/1386-0807-0914-46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-3432175"/>
            <a:ext cx="3343275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:\Documents and Settings\asduser\Local Settings\Temporary Internet Files\Content.IE5\PGXVT771\MCj04369090000[1].png"/>
          <p:cNvPicPr>
            <a:picLocks noChangeAspect="1" noChangeArrowheads="1"/>
          </p:cNvPicPr>
          <p:nvPr/>
        </p:nvPicPr>
        <p:blipFill>
          <a:blip r:embed="rId3"/>
          <a:srcRect l="22581" r="12903"/>
          <a:stretch>
            <a:fillRect/>
          </a:stretch>
        </p:blipFill>
        <p:spPr bwMode="auto">
          <a:xfrm>
            <a:off x="9144000" y="-2463800"/>
            <a:ext cx="28924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http://clipart-e.x0.com/fruits/mango/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700" y="3581400"/>
            <a:ext cx="3055938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C:\Documents and Settings\asduser\Local Settings\Temporary Internet Files\Content.IE5\04HF638H\MCj04368920000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376363" y="6865938"/>
            <a:ext cx="3032126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66725" y="-225425"/>
            <a:ext cx="32861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40688" y="7640638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7" descr="http://realfood.tesco.com/media/images/Orange-and-almond-srping-cake-hero-58d07750-0952-47eb-bc41-a1ef9b81c01a-0-472x310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40288" y="901700"/>
            <a:ext cx="44958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9827" t="23328" r="12955" b="21356"/>
          <a:stretch>
            <a:fillRect/>
          </a:stretch>
        </p:blipFill>
        <p:spPr bwMode="auto">
          <a:xfrm>
            <a:off x="5775325" y="4451350"/>
            <a:ext cx="307975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8800" smtClean="0">
                <a:latin typeface="DFPHaiBaoW9-B5-AZ"/>
                <a:ea typeface="DFPHaiBaoW9-B5-AZ"/>
                <a:cs typeface="DFPHaiBaoW9-B5-AZ"/>
              </a:rPr>
              <a:t>飲料 </a:t>
            </a:r>
            <a:r>
              <a:rPr lang="en-US" altLang="ja-JP" sz="8800" smtClean="0">
                <a:ea typeface="DFPHaiBaoW9-B5-AZ"/>
                <a:cs typeface="DFPHaiBaoW9-B5-AZ"/>
              </a:rPr>
              <a:t>yínliào</a:t>
            </a:r>
            <a:endParaRPr lang="en-US" sz="8800" smtClean="0">
              <a:ea typeface="DFPHaiBaoW9-B5-AZ"/>
              <a:cs typeface="DFPHaiBaoW9-B5-AZ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5"/>
          <p:cNvSpPr txBox="1">
            <a:spLocks/>
          </p:cNvSpPr>
          <p:nvPr/>
        </p:nvSpPr>
        <p:spPr>
          <a:xfrm>
            <a:off x="3381375" y="-23813"/>
            <a:ext cx="2514600" cy="22336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8000" dirty="0">
                <a:solidFill>
                  <a:schemeClr val="tx1"/>
                </a:solidFill>
                <a:latin typeface="DFPBiaoKaiShu-B5-AZ" pitchFamily="66" charset="-120"/>
                <a:ea typeface="DFPBiaoKaiShu-B5-AZ" pitchFamily="66" charset="-120"/>
                <a:cs typeface="+mj-cs"/>
              </a:rPr>
              <a:t>汽水</a:t>
            </a:r>
            <a:endParaRPr lang="en-US" altLang="zh-CN" sz="8000" dirty="0">
              <a:solidFill>
                <a:schemeClr val="tx1"/>
              </a:solidFill>
              <a:latin typeface="DFPBiaoKaiShu-B5-AZ" pitchFamily="66" charset="-120"/>
              <a:ea typeface="DFPBiaoKaiShu-B5-AZ" pitchFamily="66" charset="-120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altLang="ja-JP" sz="5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qì</a:t>
            </a:r>
            <a:r>
              <a:rPr lang="en-US" altLang="ja-JP" sz="5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ja-JP" sz="5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shuǐ</a:t>
            </a:r>
            <a:endParaRPr lang="en-US" sz="54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5362" name="Picture 16" descr="H:\Lehi\Chinese 2\Chapter 11\3438341472_55222dc608_o.jpg"/>
          <p:cNvPicPr>
            <a:picLocks noChangeAspect="1" noChangeArrowheads="1"/>
          </p:cNvPicPr>
          <p:nvPr/>
        </p:nvPicPr>
        <p:blipFill>
          <a:blip r:embed="rId2"/>
          <a:srcRect l="9779" t="7843" r="60262"/>
          <a:stretch>
            <a:fillRect/>
          </a:stretch>
        </p:blipFill>
        <p:spPr bwMode="auto">
          <a:xfrm>
            <a:off x="381000" y="228600"/>
            <a:ext cx="21336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7" descr="H:\Lehi\Chinese 2\Chapter 11\3113755412_4545d1c29c_b.jpg"/>
          <p:cNvPicPr>
            <a:picLocks noChangeAspect="1" noChangeArrowheads="1"/>
          </p:cNvPicPr>
          <p:nvPr/>
        </p:nvPicPr>
        <p:blipFill>
          <a:blip r:embed="rId3"/>
          <a:srcRect l="50153" t="10497" b="5769"/>
          <a:stretch>
            <a:fillRect/>
          </a:stretch>
        </p:blipFill>
        <p:spPr bwMode="auto">
          <a:xfrm>
            <a:off x="7086600" y="228600"/>
            <a:ext cx="1566863" cy="35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8" descr="http://image.100sto.com/product/44/LY201200039.jpg"/>
          <p:cNvPicPr>
            <a:picLocks noChangeAspect="1" noChangeArrowheads="1"/>
          </p:cNvPicPr>
          <p:nvPr/>
        </p:nvPicPr>
        <p:blipFill>
          <a:blip r:embed="rId4"/>
          <a:srcRect l="23967" r="22314"/>
          <a:stretch>
            <a:fillRect/>
          </a:stretch>
        </p:blipFill>
        <p:spPr bwMode="auto">
          <a:xfrm>
            <a:off x="3816350" y="3079750"/>
            <a:ext cx="1952625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itle 5"/>
          <p:cNvSpPr txBox="1">
            <a:spLocks/>
          </p:cNvSpPr>
          <p:nvPr/>
        </p:nvSpPr>
        <p:spPr>
          <a:xfrm>
            <a:off x="7086600" y="4038600"/>
            <a:ext cx="1781175" cy="1117600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4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xuě</a:t>
            </a:r>
            <a:r>
              <a:rPr lang="en-US" altLang="ja-JP" sz="4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ja-JP" sz="4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bì</a:t>
            </a:r>
            <a:endParaRPr lang="en-US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" name="Title 5"/>
          <p:cNvSpPr txBox="1">
            <a:spLocks/>
          </p:cNvSpPr>
          <p:nvPr/>
        </p:nvSpPr>
        <p:spPr>
          <a:xfrm>
            <a:off x="190500" y="4481513"/>
            <a:ext cx="2324100" cy="1766887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4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altLang="ja-JP" sz="4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kě</a:t>
            </a:r>
            <a:r>
              <a:rPr lang="en-US" altLang="ja-JP" sz="4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ja-JP" sz="4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kǒu</a:t>
            </a:r>
            <a:r>
              <a:rPr lang="en-US" altLang="ja-JP" sz="4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altLang="ja-JP" sz="4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en-US" altLang="ja-JP" sz="4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ě </a:t>
            </a:r>
            <a:r>
              <a:rPr lang="en-US" altLang="ja-JP" sz="4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lè</a:t>
            </a:r>
            <a:endParaRPr lang="en-US" sz="4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" name="Title 5"/>
          <p:cNvSpPr txBox="1">
            <a:spLocks/>
          </p:cNvSpPr>
          <p:nvPr/>
        </p:nvSpPr>
        <p:spPr bwMode="auto">
          <a:xfrm>
            <a:off x="5768975" y="5427663"/>
            <a:ext cx="2208213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4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fēn dá</a:t>
            </a:r>
            <a:endParaRPr lang="en-US" sz="48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 txBox="1">
            <a:spLocks/>
          </p:cNvSpPr>
          <p:nvPr/>
        </p:nvSpPr>
        <p:spPr>
          <a:xfrm>
            <a:off x="5983288" y="833438"/>
            <a:ext cx="1833562" cy="27225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ja-JP" sz="4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en-US" altLang="ja-JP" sz="4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ǎi</a:t>
            </a:r>
            <a:endParaRPr lang="en-US" altLang="ja-JP" sz="4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ja-JP" sz="4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en-US" altLang="ja-JP" sz="4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āi</a:t>
            </a:r>
            <a:endParaRPr lang="en-US" altLang="ja-JP" sz="4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ja-JP" sz="4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shuǐ</a:t>
            </a:r>
            <a:endParaRPr lang="en-US" sz="4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5029200" y="5021263"/>
            <a:ext cx="3048000" cy="18367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zh-CN" altLang="en-US" sz="6600">
                <a:solidFill>
                  <a:schemeClr val="tx1"/>
                </a:solidFill>
                <a:latin typeface="DFPBiaoKaiShu-B5-AZ"/>
                <a:ea typeface="DFPBiaoKaiShu-B5-AZ"/>
                <a:cs typeface="Arial Unicode MS" pitchFamily="34" charset="-128"/>
              </a:rPr>
              <a:t>冰水</a:t>
            </a:r>
            <a:endParaRPr lang="en-US" altLang="zh-CN" sz="6600">
              <a:solidFill>
                <a:schemeClr val="tx1"/>
              </a:solidFill>
              <a:latin typeface="DFPBiaoKaiShu-B5-AZ"/>
              <a:ea typeface="DFPBiaoKaiShu-B5-AZ"/>
              <a:cs typeface="Arial Unicode MS" pitchFamily="34" charset="-128"/>
            </a:endParaRPr>
          </a:p>
          <a:p>
            <a:pPr algn="ctr">
              <a:defRPr/>
            </a:pPr>
            <a:r>
              <a:rPr lang="en-US" altLang="ja-JP" sz="4800">
                <a:solidFill>
                  <a:schemeClr val="tx1"/>
                </a:solidFill>
                <a:latin typeface="Arial Unicode MS" pitchFamily="34" charset="-128"/>
                <a:ea typeface="DFPBiaoKaiShu-B5-AZ"/>
                <a:cs typeface="Arial Unicode MS" pitchFamily="34" charset="-128"/>
              </a:rPr>
              <a:t>bīng shuǐ</a:t>
            </a:r>
            <a:endParaRPr lang="en-US" sz="4800">
              <a:solidFill>
                <a:schemeClr val="tx1"/>
              </a:solidFill>
              <a:latin typeface="Arial Unicode MS" pitchFamily="34" charset="-128"/>
              <a:ea typeface="DFPBiaoKaiShu-B5-AZ"/>
              <a:cs typeface="Arial Unicode MS" pitchFamily="34" charset="-128"/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3581400" y="-12700"/>
            <a:ext cx="1971675" cy="23701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8000" dirty="0" smtClean="0">
                <a:latin typeface="DFPBiaoKaiShu-B5-AZ" pitchFamily="66" charset="-120"/>
                <a:ea typeface="DFPBiaoKaiShu-B5-AZ" pitchFamily="66" charset="-120"/>
              </a:rPr>
              <a:t>水</a:t>
            </a:r>
            <a:endParaRPr lang="en-US" altLang="zh-CN" sz="8000" dirty="0" smtClean="0">
              <a:latin typeface="DFPBiaoKaiShu-B5-AZ" pitchFamily="66" charset="-120"/>
              <a:ea typeface="DFPBiaoKaiShu-B5-AZ" pitchFamily="66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ja-JP" sz="5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shuǐ</a:t>
            </a:r>
            <a:endParaRPr lang="en-US" sz="8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6388" name="Picture 2" descr="http://img13.360buyimg.com/n1/1681/05367573-9068-45a7-b0e7-6e188327b619.jpg"/>
          <p:cNvPicPr>
            <a:picLocks noChangeAspect="1" noChangeArrowheads="1"/>
          </p:cNvPicPr>
          <p:nvPr/>
        </p:nvPicPr>
        <p:blipFill>
          <a:blip r:embed="rId2"/>
          <a:srcRect l="27429" r="26857"/>
          <a:stretch>
            <a:fillRect/>
          </a:stretch>
        </p:blipFill>
        <p:spPr bwMode="auto">
          <a:xfrm>
            <a:off x="258763" y="144463"/>
            <a:ext cx="1684337" cy="368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http://pic.pimg.tw/peggy55555/1317268103-32432985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556000"/>
            <a:ext cx="22860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/>
          <a:srcRect l="24480" r="18948"/>
          <a:stretch>
            <a:fillRect/>
          </a:stretch>
        </p:blipFill>
        <p:spPr bwMode="auto">
          <a:xfrm>
            <a:off x="7627938" y="-52388"/>
            <a:ext cx="1516062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5"/>
          <p:cNvSpPr txBox="1">
            <a:spLocks/>
          </p:cNvSpPr>
          <p:nvPr/>
        </p:nvSpPr>
        <p:spPr>
          <a:xfrm>
            <a:off x="258763" y="3829050"/>
            <a:ext cx="1417637" cy="17335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ja-JP" sz="4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rè</a:t>
            </a:r>
            <a:endParaRPr lang="en-US" altLang="ja-JP" sz="4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ja-JP" sz="4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shuǐ</a:t>
            </a:r>
            <a:endParaRPr lang="en-US" sz="4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5"/>
          <p:cNvSpPr txBox="1">
            <a:spLocks/>
          </p:cNvSpPr>
          <p:nvPr/>
        </p:nvSpPr>
        <p:spPr>
          <a:xfrm>
            <a:off x="4227513" y="4772025"/>
            <a:ext cx="1905000" cy="17335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ja-JP" sz="4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dòu</a:t>
            </a:r>
            <a:r>
              <a:rPr lang="en-US" altLang="ja-JP" sz="4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ja-JP" sz="4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jiāng</a:t>
            </a:r>
            <a:endParaRPr lang="en-US" sz="4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1908175" y="14288"/>
            <a:ext cx="2663825" cy="18669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8000" dirty="0">
                <a:solidFill>
                  <a:schemeClr val="tx1"/>
                </a:solidFill>
                <a:latin typeface="DFPBiaoKaiShu-B5-AZ" pitchFamily="66" charset="-120"/>
                <a:ea typeface="DFPBiaoKaiShu-B5-AZ" pitchFamily="66" charset="-120"/>
                <a:cs typeface="+mj-cs"/>
              </a:rPr>
              <a:t>牛奶</a:t>
            </a:r>
            <a:endParaRPr lang="en-US" altLang="zh-CN" sz="8000" dirty="0">
              <a:solidFill>
                <a:schemeClr val="tx1"/>
              </a:solidFill>
              <a:latin typeface="DFPBiaoKaiShu-B5-AZ" pitchFamily="66" charset="-120"/>
              <a:ea typeface="DFPBiaoKaiShu-B5-AZ" pitchFamily="66" charset="-120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altLang="ja-JP" sz="4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niú</a:t>
            </a:r>
            <a:r>
              <a:rPr lang="en-US" altLang="ja-JP" sz="4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ja-JP" sz="4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nǎi</a:t>
            </a:r>
            <a:endParaRPr lang="en-US" sz="80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/>
          <a:srcRect l="16589" r="27200"/>
          <a:stretch>
            <a:fillRect/>
          </a:stretch>
        </p:blipFill>
        <p:spPr bwMode="auto">
          <a:xfrm>
            <a:off x="20638" y="0"/>
            <a:ext cx="1731962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/>
          <a:srcRect l="6862" t="14844" r="5409" b="4512"/>
          <a:stretch>
            <a:fillRect/>
          </a:stretch>
        </p:blipFill>
        <p:spPr bwMode="auto">
          <a:xfrm>
            <a:off x="5437188" y="0"/>
            <a:ext cx="3706812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http://www.5888.tv/Upload_Map/Pro/Small/2011/7-13/20110713161921253.jpg"/>
          <p:cNvPicPr>
            <a:picLocks noChangeAspect="1" noChangeArrowheads="1"/>
          </p:cNvPicPr>
          <p:nvPr/>
        </p:nvPicPr>
        <p:blipFill>
          <a:blip r:embed="rId4"/>
          <a:srcRect l="22000" r="22000" b="16229"/>
          <a:stretch>
            <a:fillRect/>
          </a:stretch>
        </p:blipFill>
        <p:spPr bwMode="auto">
          <a:xfrm>
            <a:off x="1373188" y="2935288"/>
            <a:ext cx="1598612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3584575"/>
            <a:ext cx="3005138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4" descr="http://www.waimaiw.cn/upfile/1/2010/03/2115494119719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591800" y="498475"/>
            <a:ext cx="3179763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5"/>
          <p:cNvSpPr txBox="1">
            <a:spLocks/>
          </p:cNvSpPr>
          <p:nvPr/>
        </p:nvSpPr>
        <p:spPr>
          <a:xfrm>
            <a:off x="5437188" y="2438400"/>
            <a:ext cx="3706812" cy="7635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ja-JP" sz="4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</a:t>
            </a:r>
            <a:r>
              <a:rPr lang="en-US" altLang="ja-JP" sz="4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è</a:t>
            </a:r>
            <a:r>
              <a:rPr lang="en-US" altLang="ja-JP" sz="4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ja-JP" sz="4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qiǎo</a:t>
            </a:r>
            <a:r>
              <a:rPr lang="en-US" altLang="ja-JP" sz="4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ja-JP" sz="4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kè</a:t>
            </a:r>
            <a:r>
              <a:rPr lang="en-US" altLang="ja-JP" sz="4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ja-JP" sz="4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lì</a:t>
            </a:r>
            <a:endParaRPr lang="en-US" sz="4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677863" y="5386388"/>
            <a:ext cx="2989262" cy="14001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ja-JP" sz="4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</a:t>
            </a:r>
            <a:r>
              <a:rPr lang="en-US" altLang="ja-JP" sz="4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iǎo</a:t>
            </a:r>
            <a:r>
              <a:rPr lang="en-US" altLang="ja-JP" sz="4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ja-JP" sz="4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kè</a:t>
            </a:r>
            <a:r>
              <a:rPr lang="en-US" altLang="ja-JP" sz="4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ja-JP" sz="4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lì</a:t>
            </a:r>
            <a:r>
              <a:rPr lang="en-US" altLang="ja-JP" sz="4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ja-JP" sz="4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niú</a:t>
            </a:r>
            <a:r>
              <a:rPr lang="en-US" altLang="ja-JP" sz="4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ja-JP" sz="4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nǎi</a:t>
            </a:r>
            <a:endParaRPr lang="en-US" sz="4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3035300" y="15875"/>
            <a:ext cx="1849438" cy="2209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8000" dirty="0">
                <a:solidFill>
                  <a:schemeClr val="tx1"/>
                </a:solidFill>
                <a:latin typeface="DFPBiaoKaiShu-B5-AZ" pitchFamily="66" charset="-120"/>
                <a:ea typeface="DFPBiaoKaiShu-B5-AZ" pitchFamily="66" charset="-120"/>
                <a:cs typeface="+mj-cs"/>
              </a:rPr>
              <a:t>茶</a:t>
            </a:r>
            <a:endParaRPr lang="en-US" altLang="zh-CN" sz="8000" dirty="0">
              <a:solidFill>
                <a:schemeClr val="tx1"/>
              </a:solidFill>
              <a:latin typeface="DFPBiaoKaiShu-B5-AZ" pitchFamily="66" charset="-120"/>
              <a:ea typeface="DFPBiaoKaiShu-B5-AZ" pitchFamily="66" charset="-120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altLang="ja-JP" sz="4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chá</a:t>
            </a:r>
            <a:endParaRPr lang="en-US" sz="48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8434" name="Picture 10" descr="http://image.yihaodian.com/images/describe/food/0000572430-1.jpg"/>
          <p:cNvPicPr>
            <a:picLocks noChangeAspect="1" noChangeArrowheads="1"/>
          </p:cNvPicPr>
          <p:nvPr/>
        </p:nvPicPr>
        <p:blipFill>
          <a:blip r:embed="rId2"/>
          <a:srcRect l="7179" r="10254"/>
          <a:stretch>
            <a:fillRect/>
          </a:stretch>
        </p:blipFill>
        <p:spPr bwMode="auto">
          <a:xfrm>
            <a:off x="4581525" y="3452813"/>
            <a:ext cx="1525588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/>
          <a:srcRect r="25771"/>
          <a:stretch>
            <a:fillRect/>
          </a:stretch>
        </p:blipFill>
        <p:spPr bwMode="auto">
          <a:xfrm>
            <a:off x="230188" y="261938"/>
            <a:ext cx="1965325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2" descr="http://www.nczgw.com/Upfile/2010416/2010041662345921.jpg"/>
          <p:cNvPicPr>
            <a:picLocks noChangeAspect="1" noChangeArrowheads="1"/>
          </p:cNvPicPr>
          <p:nvPr/>
        </p:nvPicPr>
        <p:blipFill>
          <a:blip r:embed="rId4"/>
          <a:srcRect l="22951" r="11475"/>
          <a:stretch>
            <a:fillRect/>
          </a:stretch>
        </p:blipFill>
        <p:spPr bwMode="auto">
          <a:xfrm>
            <a:off x="0" y="4005263"/>
            <a:ext cx="2493963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6553200" y="0"/>
            <a:ext cx="2590800" cy="2209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8000" dirty="0">
                <a:solidFill>
                  <a:schemeClr val="tx1"/>
                </a:solidFill>
                <a:latin typeface="DFPBiaoKaiShu-B5-AZ" pitchFamily="66" charset="-120"/>
                <a:ea typeface="DFPBiaoKaiShu-B5-AZ" pitchFamily="66" charset="-120"/>
                <a:cs typeface="+mj-cs"/>
              </a:rPr>
              <a:t>咖啡</a:t>
            </a:r>
            <a:endParaRPr lang="en-US" altLang="zh-CN" sz="8000" dirty="0">
              <a:solidFill>
                <a:schemeClr val="tx1"/>
              </a:solidFill>
              <a:latin typeface="DFPBiaoKaiShu-B5-AZ" pitchFamily="66" charset="-120"/>
              <a:ea typeface="DFPBiaoKaiShu-B5-AZ" pitchFamily="66" charset="-120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altLang="ja-JP" sz="4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en-US" altLang="ja-JP" sz="48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ā </a:t>
            </a:r>
            <a:r>
              <a:rPr lang="en-US" altLang="ja-JP" sz="480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fēi</a:t>
            </a:r>
            <a:endParaRPr lang="en-US" sz="48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85000" y="2430463"/>
            <a:ext cx="2030413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5"/>
          <p:cNvSpPr txBox="1">
            <a:spLocks/>
          </p:cNvSpPr>
          <p:nvPr/>
        </p:nvSpPr>
        <p:spPr>
          <a:xfrm>
            <a:off x="0" y="1981200"/>
            <a:ext cx="2743200" cy="92233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ja-JP" sz="4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altLang="ja-JP" sz="4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óng</a:t>
            </a:r>
            <a:r>
              <a:rPr lang="en-US" altLang="ja-JP" sz="4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ja-JP" sz="4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chá</a:t>
            </a:r>
            <a:endParaRPr lang="en-US" sz="4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2543175" y="5078413"/>
            <a:ext cx="1416050" cy="17351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ja-JP" sz="4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altLang="ja-JP" sz="4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ǎi</a:t>
            </a:r>
            <a:r>
              <a:rPr lang="en-US" altLang="ja-JP" sz="4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ja-JP" sz="4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chá</a:t>
            </a:r>
            <a:endParaRPr lang="en-US" sz="4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6107113" y="5054600"/>
            <a:ext cx="1417637" cy="17335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ja-JP" sz="4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US" altLang="ja-JP" sz="4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ǜ</a:t>
            </a:r>
            <a:r>
              <a:rPr lang="en-US" altLang="ja-JP" sz="4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ja-JP" sz="4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chá</a:t>
            </a:r>
            <a:endParaRPr lang="en-US" sz="4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2971800" y="0"/>
            <a:ext cx="2895600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8000" dirty="0">
                <a:solidFill>
                  <a:schemeClr val="tx1"/>
                </a:solidFill>
                <a:latin typeface="DFPBiaoKaiShu-B5-AZ" pitchFamily="66" charset="-120"/>
                <a:ea typeface="DFPBiaoKaiShu-B5-AZ" pitchFamily="66" charset="-120"/>
                <a:cs typeface="+mj-cs"/>
              </a:rPr>
              <a:t>果汁</a:t>
            </a:r>
            <a:endParaRPr lang="en-US" altLang="zh-CN" sz="8000" dirty="0">
              <a:solidFill>
                <a:schemeClr val="tx1"/>
              </a:solidFill>
              <a:latin typeface="DFPBiaoKaiShu-B5-AZ" pitchFamily="66" charset="-120"/>
              <a:ea typeface="DFPBiaoKaiShu-B5-AZ" pitchFamily="66" charset="-120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altLang="ja-JP" sz="4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guǒ</a:t>
            </a:r>
            <a:r>
              <a:rPr lang="en-US" altLang="ja-JP" sz="4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ja-JP" sz="4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zhī</a:t>
            </a:r>
            <a:endParaRPr lang="en-US" sz="48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482" name="Picture 16" descr="http://img.gdcct.com/upload/images/mkProduct/12/10/19/135062947507319686.jpg"/>
          <p:cNvPicPr>
            <a:picLocks noChangeAspect="1" noChangeArrowheads="1"/>
          </p:cNvPicPr>
          <p:nvPr/>
        </p:nvPicPr>
        <p:blipFill>
          <a:blip r:embed="rId2"/>
          <a:srcRect l="12500" r="52499"/>
          <a:stretch>
            <a:fillRect/>
          </a:stretch>
        </p:blipFill>
        <p:spPr bwMode="auto">
          <a:xfrm>
            <a:off x="0" y="292100"/>
            <a:ext cx="2971800" cy="618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8" descr="http://d13.yihaodianimg.com/t1/2011/0923/257/271/2760449.jpg"/>
          <p:cNvPicPr>
            <a:picLocks noChangeAspect="1" noChangeArrowheads="1"/>
          </p:cNvPicPr>
          <p:nvPr/>
        </p:nvPicPr>
        <p:blipFill>
          <a:blip r:embed="rId3"/>
          <a:srcRect l="28000" r="25333"/>
          <a:stretch>
            <a:fillRect/>
          </a:stretch>
        </p:blipFill>
        <p:spPr bwMode="auto">
          <a:xfrm>
            <a:off x="6196013" y="292100"/>
            <a:ext cx="2743200" cy="588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4391025" y="938213"/>
            <a:ext cx="3733800" cy="24907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8000" dirty="0">
                <a:solidFill>
                  <a:schemeClr val="tx1"/>
                </a:solidFill>
                <a:latin typeface="DFPBiaoKaiShu-B5-AZ" pitchFamily="66" charset="-120"/>
                <a:ea typeface="DFPBiaoKaiShu-B5-AZ" pitchFamily="66" charset="-120"/>
                <a:cs typeface="+mj-cs"/>
              </a:rPr>
              <a:t>冰沙</a:t>
            </a:r>
            <a:endParaRPr lang="en-US" altLang="zh-CN" sz="8000" dirty="0">
              <a:solidFill>
                <a:schemeClr val="tx1"/>
              </a:solidFill>
              <a:latin typeface="DFPBiaoKaiShu-B5-AZ" pitchFamily="66" charset="-120"/>
              <a:ea typeface="DFPBiaoKaiShu-B5-AZ" pitchFamily="66" charset="-120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altLang="ja-JP" sz="540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bīng</a:t>
            </a:r>
            <a:r>
              <a:rPr lang="en-US" altLang="ja-JP" sz="5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ja-JP" sz="540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shā</a:t>
            </a:r>
            <a:r>
              <a:rPr lang="en-US" altLang="ja-JP" sz="5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zh-CN" altLang="en-US" sz="5400" dirty="0">
                <a:solidFill>
                  <a:schemeClr val="tx1"/>
                </a:solidFill>
                <a:latin typeface="DFPBiaoKaiShu-B5-AZ" pitchFamily="66" charset="-120"/>
                <a:ea typeface="DFPBiaoKaiShu-B5-AZ" pitchFamily="66" charset="-120"/>
                <a:cs typeface="+mj-cs"/>
              </a:rPr>
              <a:t> </a:t>
            </a:r>
            <a:endParaRPr lang="en-US" sz="5400" dirty="0">
              <a:solidFill>
                <a:schemeClr val="tx1"/>
              </a:solidFill>
              <a:latin typeface="DFPBiaoKaiShu-B5-AZ" pitchFamily="66" charset="-120"/>
              <a:ea typeface="DFPBiaoKaiShu-B5-AZ" pitchFamily="66" charset="-120"/>
              <a:cs typeface="+mj-cs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3200400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600"/>
            <a:ext cx="7442200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100</Words>
  <Application>Microsoft Office PowerPoint</Application>
  <PresentationFormat>On-screen Show (4:3)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DFPHaiBaoW9-B5-AZ</vt:lpstr>
      <vt:lpstr>DFPBiaoKaiShu-B5-AZ</vt:lpstr>
      <vt:lpstr>Arial Unicode MS</vt:lpstr>
      <vt:lpstr>宋体</vt:lpstr>
      <vt:lpstr>Office Theme</vt:lpstr>
      <vt:lpstr>Slide 1</vt:lpstr>
      <vt:lpstr>飲料 yínliào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水(shuǐ)果(guǒ)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Aaron</dc:creator>
  <cp:lastModifiedBy>LJHSTeacher</cp:lastModifiedBy>
  <cp:revision>15</cp:revision>
  <dcterms:created xsi:type="dcterms:W3CDTF">2012-12-05T05:33:35Z</dcterms:created>
  <dcterms:modified xsi:type="dcterms:W3CDTF">2012-12-12T20:51:05Z</dcterms:modified>
</cp:coreProperties>
</file>